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55" autoAdjust="0"/>
  </p:normalViewPr>
  <p:slideViewPr>
    <p:cSldViewPr snapToGrid="0">
      <p:cViewPr>
        <p:scale>
          <a:sx n="125" d="100"/>
          <a:sy n="125" d="100"/>
        </p:scale>
        <p:origin x="119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81651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943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4c5a9e77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4c5a9e77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61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4c5a9e7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4c5a9e7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152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4c5a9e771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4c5a9e771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263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4c5a9e7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e4c5a9e7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16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4c5a9e77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4c5a9e77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076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4c5a9e77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4c5a9e77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951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4c5a9e77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4c5a9e771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527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4c5a9e77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4c5a9e77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13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4c5a9e771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e4c5a9e771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57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4c5a9e771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e4c5a9e771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85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4c5a9e77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4c5a9e77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19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4c5a9e771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4c5a9e771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428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4bded719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4bded719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ko" dirty="0" smtClean="0"/>
              <a:t>Trade off of completeness and </a:t>
            </a:r>
            <a:r>
              <a:rPr lang="en-US" altLang="ko" b="1" dirty="0" smtClean="0"/>
              <a:t>schedule</a:t>
            </a:r>
            <a:endParaRPr lang="en-US" altLang="ko-KR" b="1" dirty="0" smtClean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ko" dirty="0" smtClean="0"/>
              <a:t>In order to implement everything, you may miss something important.</a:t>
            </a:r>
            <a:endParaRPr lang="en-US" altLang="ko-KR" dirty="0" smtClean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ko" dirty="0" smtClean="0"/>
              <a:t>Things always turn out to be more difficult than expected.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Software has no right answer, but it is an important tool for solving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349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4bded719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4bded719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54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4c5a9e77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4c5a9e771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1100" dirty="0" smtClean="0"/>
              <a:t>First decomposition of overall architecture</a:t>
            </a:r>
            <a:endParaRPr lang="en-US" altLang="ko" sz="11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" altLang="ko-KR" dirty="0" smtClean="0"/>
              <a:t>Three Major jobs &amp; components (</a:t>
            </a:r>
            <a:r>
              <a:rPr lang="ko" altLang="ko-KR" dirty="0" smtClean="0">
                <a:solidFill>
                  <a:schemeClr val="accent1"/>
                </a:solidFill>
              </a:rPr>
              <a:t>UI</a:t>
            </a:r>
            <a:r>
              <a:rPr lang="ko" altLang="ko-KR" dirty="0" smtClean="0"/>
              <a:t> + </a:t>
            </a:r>
            <a:r>
              <a:rPr lang="ko" altLang="ko-KR" dirty="0" smtClean="0">
                <a:solidFill>
                  <a:srgbClr val="FF0000"/>
                </a:solidFill>
              </a:rPr>
              <a:t>Session </a:t>
            </a:r>
            <a:r>
              <a:rPr lang="ko" altLang="ko-KR" dirty="0" smtClean="0"/>
              <a:t>+ </a:t>
            </a:r>
            <a:r>
              <a:rPr lang="ko" altLang="ko-KR" dirty="0" smtClean="0">
                <a:solidFill>
                  <a:srgbClr val="38761D"/>
                </a:solidFill>
              </a:rPr>
              <a:t>Media</a:t>
            </a:r>
            <a:r>
              <a:rPr lang="ko" altLang="ko-KR" dirty="0" smtClean="0"/>
              <a:t>)</a:t>
            </a:r>
            <a:endParaRPr lang="en-US" altLang="ko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UI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Session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Media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34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4c5a9e77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4c5a9e771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Let me explain the 3 most important Architectural Drivers among many QAs,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226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4c5a9e77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4c5a9e77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key design decisions to achieve ASR are: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" altLang="ko-KR" dirty="0" smtClean="0"/>
              <a:t>Use STAR (Client-server) media network w/ GStreamer library </a:t>
            </a:r>
            <a:endParaRPr lang="en-US" altLang="ko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" altLang="ko-KR" dirty="0" smtClean="0"/>
              <a:t>Dynamic video quality changes in network capacity changes</a:t>
            </a:r>
            <a:endParaRPr lang="en-US" altLang="ko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" altLang="ko-KR" dirty="0" smtClean="0"/>
              <a:t>Detect &amp; handle Jitter / Drop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116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4c5a9e77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4c5a9e77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08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4c5a9e77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4c5a9e77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4c5a9e77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4c5a9e77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5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4c5a9e77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4c5a9e77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02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ewii.tistory.com/1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AONE</a:t>
            </a:r>
            <a:endParaRPr b="1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Milestone </a:t>
            </a:r>
            <a:r>
              <a:rPr lang="ko" sz="1800" dirty="0" smtClean="0"/>
              <a:t>3</a:t>
            </a:r>
            <a:endParaRPr lang="en-US" altLang="ko" sz="1800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2023.07.13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20" b="1"/>
              <a:t>Key Design Decision #2 : Dynamic Video Quality Changes</a:t>
            </a:r>
            <a:endParaRPr sz="2320" b="1"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Experiments results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Proper video quality presets from current network environment (High quality, less latency)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No noticeable media latency in the evaluation environment using presets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/>
            </a:r>
            <a:br>
              <a:rPr lang="ko"/>
            </a:b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89" y="2318575"/>
            <a:ext cx="2404024" cy="20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175" y="2318575"/>
            <a:ext cx="2308951" cy="2068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493188" y="4387425"/>
            <a:ext cx="24342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500kbps and bandwidth 2Mbps</a:t>
            </a:r>
            <a:endParaRPr sz="1100">
              <a:latin typeface="LG스마트체 Light" panose="020B0600000101010101" pitchFamily="50" charset="-127"/>
              <a:ea typeface="LG스마트체 Light" panose="020B0600000101010101" pitchFamily="50" charset="-127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035800" y="4387425"/>
            <a:ext cx="24342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100kbps and bandwidth 3Mbps</a:t>
            </a:r>
            <a:endParaRPr sz="1100">
              <a:latin typeface="LG스마트체 Light" panose="020B0600000101010101" pitchFamily="50" charset="-127"/>
              <a:ea typeface="LG스마트체 Light" panose="020B0600000101010101" pitchFamily="50" charset="-127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000" y="2825275"/>
            <a:ext cx="3534149" cy="13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5578388" y="4387425"/>
            <a:ext cx="24342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dirty="0"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Define presets and validated them</a:t>
            </a:r>
            <a:endParaRPr sz="1100" dirty="0">
              <a:latin typeface="LG스마트체 Light" panose="020B0600000101010101" pitchFamily="50" charset="-127"/>
              <a:ea typeface="LG스마트체 Light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4577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20" b="1"/>
              <a:t>Key Design Decision #2 : Dynamic Video Quality Changes</a:t>
            </a:r>
            <a:endParaRPr sz="2320" b="1"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Quality change modules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750" y="1641775"/>
            <a:ext cx="6949500" cy="32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2482650" y="3819275"/>
            <a:ext cx="1554900" cy="46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6052250" y="3819275"/>
            <a:ext cx="1677000" cy="46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2754275" y="4363400"/>
            <a:ext cx="2883900" cy="46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5674760" y="4477400"/>
            <a:ext cx="2109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</a:rPr>
              <a:t>GStreamer Integration</a:t>
            </a:r>
            <a:endParaRPr sz="1100" b="1">
              <a:solidFill>
                <a:srgbClr val="38761D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252724" y="3389150"/>
            <a:ext cx="3078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38761D"/>
                </a:solidFill>
              </a:rPr>
              <a:t>1. Get report (Jitter / Packet </a:t>
            </a:r>
            <a:r>
              <a:rPr lang="ko" sz="900" b="1" dirty="0" smtClean="0">
                <a:solidFill>
                  <a:srgbClr val="38761D"/>
                </a:solidFill>
              </a:rPr>
              <a:t>dro</a:t>
            </a:r>
            <a:r>
              <a:rPr lang="en-US" altLang="ko" sz="900" b="1" dirty="0" smtClean="0">
                <a:solidFill>
                  <a:srgbClr val="38761D"/>
                </a:solidFill>
              </a:rPr>
              <a:t>p</a:t>
            </a:r>
            <a:r>
              <a:rPr lang="ko" sz="900" b="1" dirty="0" smtClean="0">
                <a:solidFill>
                  <a:srgbClr val="38761D"/>
                </a:solidFill>
              </a:rPr>
              <a:t>)from </a:t>
            </a:r>
            <a:r>
              <a:rPr lang="ko" sz="900" b="1" dirty="0">
                <a:solidFill>
                  <a:srgbClr val="38761D"/>
                </a:solidFill>
              </a:rPr>
              <a:t>GStreamer</a:t>
            </a:r>
            <a:endParaRPr sz="900" b="1" dirty="0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38761D"/>
                </a:solidFill>
              </a:rPr>
              <a:t>2. Report to Server</a:t>
            </a:r>
            <a:endParaRPr sz="900" b="1" dirty="0">
              <a:solidFill>
                <a:srgbClr val="38761D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974099" y="3389150"/>
            <a:ext cx="3078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38761D"/>
                </a:solidFill>
              </a:rPr>
              <a:t>3.  Request change video quality of every participants</a:t>
            </a:r>
            <a:endParaRPr sz="900" b="1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4577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20" b="1"/>
              <a:t>Key Design Decision #2 : Dynamic Video Quality Changes</a:t>
            </a:r>
            <a:endParaRPr sz="2320" b="1"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altLang="ko" dirty="0"/>
              <a:t>Sequence </a:t>
            </a:r>
            <a:r>
              <a:rPr lang="en-US" altLang="ko" dirty="0" smtClean="0"/>
              <a:t>Diagram for Media </a:t>
            </a:r>
            <a:r>
              <a:rPr lang="en-US" altLang="ko" dirty="0" smtClean="0"/>
              <a:t>Video Quality Change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2" y="1690104"/>
            <a:ext cx="7228116" cy="288956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7338" y="4568875"/>
            <a:ext cx="1188720" cy="342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UML Notation</a:t>
            </a:r>
            <a:endParaRPr lang="ko-KR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Key Design Decision #3 : Detect &amp; handle Jitter / Drop</a:t>
            </a:r>
            <a:endParaRPr b="1"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Benefits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Maintain stable video call under amount of network jitter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Maintain stable video call under amount of packet / data loss</a:t>
            </a:r>
            <a:br>
              <a:rPr lang="ko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Challenges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How </a:t>
            </a:r>
            <a:r>
              <a:rPr lang="ko" u="sng" dirty="0"/>
              <a:t>to configure GStreamer jitter buffer </a:t>
            </a:r>
            <a:r>
              <a:rPr lang="ko" dirty="0"/>
              <a:t>and packet handling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How </a:t>
            </a:r>
            <a:r>
              <a:rPr lang="ko" u="sng" dirty="0"/>
              <a:t>to find proper jitter buffer size</a:t>
            </a:r>
            <a:endParaRPr u="sng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Key Design Decision #3 : Detect &amp; handle Jitter / Drop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Experiments results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Found proper jitter buffer for proper latency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 smtClean="0"/>
              <a:t>GS</a:t>
            </a:r>
            <a:r>
              <a:rPr lang="en-US" altLang="ko" dirty="0" err="1" smtClean="0"/>
              <a:t>treamer</a:t>
            </a:r>
            <a:r>
              <a:rPr lang="ko" dirty="0" smtClean="0"/>
              <a:t> </a:t>
            </a:r>
            <a:r>
              <a:rPr lang="ko" dirty="0"/>
              <a:t>Jitter buffer can be configured dynamically</a:t>
            </a:r>
            <a:endParaRPr dirty="0"/>
          </a:p>
          <a:p>
            <a:pPr lvl="1"/>
            <a:r>
              <a:rPr lang="en-US" altLang="ko" dirty="0" err="1" smtClean="0"/>
              <a:t>GStreamer</a:t>
            </a:r>
            <a:r>
              <a:rPr lang="ko" altLang="ko-KR" dirty="0" smtClean="0"/>
              <a:t> </a:t>
            </a:r>
            <a:r>
              <a:rPr lang="ko" dirty="0" smtClean="0"/>
              <a:t>Decoder </a:t>
            </a:r>
            <a:r>
              <a:rPr lang="ko" dirty="0"/>
              <a:t>can be configured for </a:t>
            </a:r>
            <a:br>
              <a:rPr lang="ko" dirty="0"/>
            </a:br>
            <a:r>
              <a:rPr lang="ko" dirty="0"/>
              <a:t>packet drop management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l="5213"/>
          <a:stretch/>
        </p:blipFill>
        <p:spPr>
          <a:xfrm>
            <a:off x="5127325" y="1237650"/>
            <a:ext cx="3613725" cy="34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Key Design Decision #3 : Detect &amp; handle Jitter / Drop</a:t>
            </a:r>
            <a:endParaRPr b="1"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Check network condition &amp; handle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75" y="1546176"/>
            <a:ext cx="8215965" cy="345254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/>
          <p:nvPr/>
        </p:nvSpPr>
        <p:spPr>
          <a:xfrm>
            <a:off x="2877875" y="3543285"/>
            <a:ext cx="1554900" cy="46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1331200" y="3543285"/>
            <a:ext cx="1227300" cy="46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1080875" y="3905480"/>
            <a:ext cx="17970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38761D"/>
                </a:solidFill>
              </a:rPr>
              <a:t>Jitter buffer</a:t>
            </a:r>
            <a:endParaRPr sz="1100" b="1" dirty="0">
              <a:solidFill>
                <a:srgbClr val="38761D"/>
              </a:solidFill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2664625" y="3905480"/>
            <a:ext cx="17970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38761D"/>
                </a:solidFill>
              </a:rPr>
              <a:t>Decoder</a:t>
            </a:r>
            <a:endParaRPr sz="1100" b="1" dirty="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Key Design Decision #3 : Detect &amp; handle Jitter / Drop</a:t>
            </a:r>
            <a:endParaRPr b="1"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Network condition check &amp; handle behavior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JitterBuffer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Decoder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175" y="1017725"/>
            <a:ext cx="2774325" cy="40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5874900" y="1486575"/>
            <a:ext cx="17970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</a:rPr>
              <a:t>JitterBuffer </a:t>
            </a:r>
            <a:endParaRPr sz="1100" b="1">
              <a:solidFill>
                <a:srgbClr val="38761D"/>
              </a:solidFill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7458650" y="1486575"/>
            <a:ext cx="14241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</a:rPr>
              <a:t>Decoder</a:t>
            </a:r>
            <a:endParaRPr sz="1100" b="1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Other design decisions</a:t>
            </a:r>
            <a:endParaRPr b="1"/>
          </a:p>
        </p:txBody>
      </p:sp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11700" y="102293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sz="1400" dirty="0"/>
              <a:t>Use </a:t>
            </a:r>
            <a:r>
              <a:rPr lang="ko" sz="1400" u="sng" dirty="0" smtClean="0"/>
              <a:t>JSON</a:t>
            </a:r>
            <a:r>
              <a:rPr lang="en-US" altLang="ko" sz="1400" dirty="0" smtClean="0"/>
              <a:t> </a:t>
            </a:r>
            <a:r>
              <a:rPr lang="ko" sz="1400" dirty="0" smtClean="0"/>
              <a:t>for </a:t>
            </a:r>
            <a:r>
              <a:rPr lang="ko" sz="1400" dirty="0"/>
              <a:t>session network and database</a:t>
            </a:r>
            <a:endParaRPr sz="1400" dirty="0"/>
          </a:p>
          <a:p>
            <a:pPr>
              <a:buFont typeface="Arial"/>
              <a:buAutoNum type="arabicPeriod"/>
            </a:pPr>
            <a:r>
              <a:rPr lang="ko" sz="1400" dirty="0"/>
              <a:t>Use </a:t>
            </a:r>
            <a:r>
              <a:rPr lang="ko" sz="1400" u="sng" dirty="0" smtClean="0"/>
              <a:t>TLS</a:t>
            </a:r>
            <a:r>
              <a:rPr lang="en-US" altLang="ko" sz="1200" u="sng" dirty="0" smtClean="0"/>
              <a:t>(</a:t>
            </a:r>
            <a:r>
              <a:rPr lang="en-US" altLang="ko-KR" sz="1200" b="1" u="sng" dirty="0" smtClean="0"/>
              <a:t>Transport </a:t>
            </a:r>
            <a:r>
              <a:rPr lang="en-US" altLang="ko-KR" sz="1200" b="1" u="sng" dirty="0"/>
              <a:t>Layer </a:t>
            </a:r>
            <a:r>
              <a:rPr lang="en-US" altLang="ko-KR" sz="1200" b="1" u="sng" dirty="0" smtClean="0"/>
              <a:t>Security</a:t>
            </a:r>
            <a:r>
              <a:rPr lang="en-US" altLang="ko" sz="1200" u="sng" dirty="0" smtClean="0"/>
              <a:t>)</a:t>
            </a:r>
            <a:r>
              <a:rPr lang="ko" sz="1200" u="sng" dirty="0" smtClean="0"/>
              <a:t> </a:t>
            </a:r>
            <a:r>
              <a:rPr lang="ko" sz="1400" dirty="0"/>
              <a:t>/ MD5 for </a:t>
            </a:r>
            <a:r>
              <a:rPr lang="en-US" altLang="ko" sz="1400" dirty="0"/>
              <a:t>s</a:t>
            </a:r>
            <a:r>
              <a:rPr lang="ko" sz="1400" dirty="0" smtClean="0"/>
              <a:t>ession </a:t>
            </a:r>
            <a:r>
              <a:rPr lang="en-US" altLang="ko" sz="1400" dirty="0"/>
              <a:t>d</a:t>
            </a:r>
            <a:r>
              <a:rPr lang="ko" sz="1400" dirty="0" smtClean="0"/>
              <a:t>ata </a:t>
            </a:r>
            <a:r>
              <a:rPr lang="en-US" altLang="ko" sz="1400" dirty="0"/>
              <a:t>s</a:t>
            </a:r>
            <a:r>
              <a:rPr lang="ko" sz="1400" dirty="0" smtClean="0"/>
              <a:t>ecurity</a:t>
            </a:r>
            <a:endParaRPr sz="1400" dirty="0"/>
          </a:p>
          <a:p>
            <a:pPr>
              <a:buFont typeface="Arial"/>
              <a:buAutoNum type="arabicPeriod"/>
            </a:pPr>
            <a:r>
              <a:rPr lang="ko" sz="1400" dirty="0"/>
              <a:t>Use </a:t>
            </a:r>
            <a:r>
              <a:rPr lang="ko" sz="1400" u="sng" dirty="0" smtClean="0">
                <a:solidFill>
                  <a:schemeClr val="tx1"/>
                </a:solidFill>
              </a:rPr>
              <a:t>SRTP</a:t>
            </a:r>
            <a:r>
              <a:rPr lang="en-US" altLang="ko" sz="1200" u="sng" dirty="0" smtClean="0">
                <a:solidFill>
                  <a:schemeClr val="tx1"/>
                </a:solidFill>
              </a:rPr>
              <a:t>(</a:t>
            </a:r>
            <a:r>
              <a:rPr lang="en-US" altLang="ko-KR" sz="1200" b="1" u="sng" dirty="0">
                <a:solidFill>
                  <a:schemeClr val="tx1"/>
                </a:solidFill>
                <a:hlinkClick r:id="rId3"/>
              </a:rPr>
              <a:t>Secure Real-time Transport Protocol</a:t>
            </a:r>
            <a:r>
              <a:rPr lang="en-US" altLang="ko-KR" sz="1200" b="1" u="sng" dirty="0" smtClean="0">
                <a:solidFill>
                  <a:schemeClr val="tx1"/>
                </a:solidFill>
                <a:hlinkClick r:id="rId3"/>
              </a:rPr>
              <a:t>)</a:t>
            </a:r>
            <a:r>
              <a:rPr lang="en-US" altLang="ko-KR" sz="1200" b="1" u="sng" dirty="0" smtClean="0">
                <a:solidFill>
                  <a:schemeClr val="tx1"/>
                </a:solidFill>
              </a:rPr>
              <a:t> </a:t>
            </a:r>
            <a:r>
              <a:rPr lang="ko" sz="1400" dirty="0" smtClean="0"/>
              <a:t>for </a:t>
            </a:r>
            <a:r>
              <a:rPr lang="ko" sz="1400" dirty="0"/>
              <a:t>media data </a:t>
            </a:r>
            <a:r>
              <a:rPr lang="ko" sz="1400" dirty="0" smtClean="0"/>
              <a:t>security</a:t>
            </a:r>
            <a:endParaRPr lang="en-US" altLang="ko" sz="1400" dirty="0" smtClean="0"/>
          </a:p>
          <a:p>
            <a:pPr lvl="1">
              <a:buFont typeface="Arial"/>
              <a:buAutoNum type="arabicPeriod"/>
            </a:pPr>
            <a:r>
              <a:rPr lang="en-US" sz="1100" dirty="0" smtClean="0"/>
              <a:t>Ok for direct call, but Remove Conference call for some Issue – (freezing image while adding new user), need more time to optimizing</a:t>
            </a:r>
            <a:endParaRPr sz="1100" dirty="0"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75" y="2338270"/>
            <a:ext cx="2321750" cy="2230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660338" y="4618200"/>
            <a:ext cx="24342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900" dirty="0"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JSON  Database</a:t>
            </a:r>
            <a:br>
              <a:rPr lang="ko" sz="900" dirty="0">
                <a:latin typeface="LG스마트체 Light" panose="020B0600000101010101" pitchFamily="50" charset="-127"/>
                <a:ea typeface="LG스마트체 Light" panose="020B0600000101010101" pitchFamily="50" charset="-127"/>
              </a:rPr>
            </a:br>
            <a:r>
              <a:rPr lang="ko" sz="900" dirty="0"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(MD5 Password hashing)</a:t>
            </a:r>
            <a:endParaRPr sz="900" dirty="0">
              <a:latin typeface="LG스마트체 Light" panose="020B0600000101010101" pitchFamily="50" charset="-127"/>
              <a:ea typeface="LG스마트체 Light" panose="020B0600000101010101" pitchFamily="50" charset="-127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 l="49005"/>
          <a:stretch/>
        </p:blipFill>
        <p:spPr>
          <a:xfrm>
            <a:off x="3296400" y="2338275"/>
            <a:ext cx="2216566" cy="22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>
            <a:off x="3354888" y="4618200"/>
            <a:ext cx="24342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dirty="0"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TLS connection validation</a:t>
            </a:r>
            <a:endParaRPr sz="1100" dirty="0">
              <a:latin typeface="LG스마트체 Light" panose="020B0600000101010101" pitchFamily="50" charset="-127"/>
              <a:ea typeface="LG스마트체 Light" panose="020B0600000101010101" pitchFamily="50" charset="-127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9250" y="2910325"/>
            <a:ext cx="3203501" cy="16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5729513" y="4618200"/>
            <a:ext cx="24342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dirty="0"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How GStreamer SRTP works</a:t>
            </a:r>
            <a:endParaRPr sz="1100" dirty="0">
              <a:latin typeface="LG스마트체 Light" panose="020B0600000101010101" pitchFamily="50" charset="-127"/>
              <a:ea typeface="LG스마트체 Light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Lesson Learned</a:t>
            </a:r>
            <a:endParaRPr b="1"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What didn’t go well?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Difficulties in applying </a:t>
            </a:r>
            <a:r>
              <a:rPr lang="ko" b="1" dirty="0"/>
              <a:t>GStreamer </a:t>
            </a:r>
            <a:r>
              <a:rPr lang="ko" dirty="0"/>
              <a:t>from CLI to actual code </a:t>
            </a:r>
            <a:br>
              <a:rPr lang="ko" dirty="0"/>
            </a:br>
            <a:r>
              <a:rPr lang="ko" dirty="0"/>
              <a:t>(eg. Media compositor, Quality change, Security integration)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Windows programming difficulties (eg. Thread, Maps…)</a:t>
            </a:r>
            <a:br>
              <a:rPr lang="ko" dirty="0"/>
            </a:br>
            <a:r>
              <a:rPr lang="ko" dirty="0"/>
              <a:t/>
            </a:r>
            <a:br>
              <a:rPr lang="ko" dirty="0"/>
            </a:br>
            <a:r>
              <a:rPr lang="ko" dirty="0"/>
              <a:t/>
            </a:r>
            <a:br>
              <a:rPr lang="ko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What worked well?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Database &amp; account management w/ JSON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 dirty="0"/>
              <a:t>UI Controller </a:t>
            </a:r>
            <a:r>
              <a:rPr lang="en-US" altLang="ko" dirty="0" smtClean="0"/>
              <a:t>/ media </a:t>
            </a:r>
            <a:r>
              <a:rPr lang="ko" dirty="0" smtClean="0"/>
              <a:t>module </a:t>
            </a:r>
            <a:r>
              <a:rPr lang="ko" dirty="0"/>
              <a:t>w/ Observer pattern </a:t>
            </a:r>
            <a:endParaRPr lang="en-US" altLang="ko" dirty="0" smtClean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 dirty="0" smtClean="0"/>
              <a:t>Right approach in real world. 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l="8857" t="4725" r="3099" b="8724"/>
          <a:stretch/>
        </p:blipFill>
        <p:spPr>
          <a:xfrm>
            <a:off x="6202400" y="3059275"/>
            <a:ext cx="2629899" cy="19014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400" y="895941"/>
            <a:ext cx="2629900" cy="17558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258360" y="1950175"/>
            <a:ext cx="40527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ko" sz="1200" dirty="0">
                <a:solidFill>
                  <a:schemeClr val="dk1"/>
                </a:solidFill>
              </a:rPr>
              <a:t>Simple and easy feasibility check via CLI</a:t>
            </a:r>
            <a:r>
              <a:rPr lang="ko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85" y="2428850"/>
            <a:ext cx="3013825" cy="13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>
            <a:spLocks noGrp="1"/>
          </p:cNvSpPr>
          <p:nvPr>
            <p:ph type="body" idx="1"/>
          </p:nvPr>
        </p:nvSpPr>
        <p:spPr>
          <a:xfrm>
            <a:off x="3791410" y="1950175"/>
            <a:ext cx="40527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ko" sz="1200">
                <a:solidFill>
                  <a:schemeClr val="dk1"/>
                </a:solidFill>
              </a:rPr>
              <a:t>Actual SW implementation that was rough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110" y="2383025"/>
            <a:ext cx="1968919" cy="13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735" y="2741152"/>
            <a:ext cx="2875304" cy="13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4048110" y="3777475"/>
            <a:ext cx="15852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dirty="0">
                <a:solidFill>
                  <a:schemeClr val="dk1"/>
                </a:solidFill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Unfamiliar document</a:t>
            </a:r>
            <a:endParaRPr sz="1100" dirty="0">
              <a:solidFill>
                <a:schemeClr val="dk1"/>
              </a:solidFill>
              <a:latin typeface="LG스마트체 Light" panose="020B0600000101010101" pitchFamily="50" charset="-127"/>
              <a:ea typeface="LG스마트체 Light" panose="020B0600000101010101" pitchFamily="50" charset="-127"/>
            </a:endParaRPr>
          </a:p>
        </p:txBody>
      </p:sp>
      <p:sp>
        <p:nvSpPr>
          <p:cNvPr id="227" name="Google Shape;227;p31"/>
          <p:cNvSpPr txBox="1">
            <a:spLocks noGrp="1"/>
          </p:cNvSpPr>
          <p:nvPr>
            <p:ph type="body" idx="1"/>
          </p:nvPr>
        </p:nvSpPr>
        <p:spPr>
          <a:xfrm>
            <a:off x="5627735" y="4135600"/>
            <a:ext cx="15852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50" dirty="0">
                <a:solidFill>
                  <a:schemeClr val="dk1"/>
                </a:solidFill>
              </a:rPr>
              <a:t>Many Issues</a:t>
            </a:r>
            <a:endParaRPr sz="1050" dirty="0">
              <a:solidFill>
                <a:schemeClr val="dk1"/>
              </a:solidFill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385" y="3140850"/>
            <a:ext cx="2316074" cy="1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6698385" y="4449075"/>
            <a:ext cx="15852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100" dirty="0">
                <a:solidFill>
                  <a:schemeClr val="dk1"/>
                </a:solidFill>
              </a:rPr>
              <a:t>Unexpected result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Difficulties in applying </a:t>
            </a:r>
            <a:r>
              <a:rPr lang="ko" b="1"/>
              <a:t>GStreamer </a:t>
            </a:r>
            <a:r>
              <a:rPr lang="ko"/>
              <a:t>from CLI to actual code </a:t>
            </a:r>
            <a:br>
              <a:rPr lang="ko"/>
            </a:b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Lesson Learned : What didn’t go well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Contents</a:t>
            </a:r>
            <a:endParaRPr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2400" dirty="0"/>
              <a:t>Overview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2400" dirty="0"/>
              <a:t>ASR &amp; Design decisions 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sz="2400" dirty="0"/>
              <a:t>Lesson learned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Lesson Learned : What worked well</a:t>
            </a:r>
            <a:endParaRPr b="1"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 dirty="0"/>
              <a:t>Database &amp; account management w/ JSON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 dirty="0"/>
              <a:t>UI </a:t>
            </a:r>
            <a:r>
              <a:rPr lang="ko" sz="1700" dirty="0" smtClean="0"/>
              <a:t>Controller</a:t>
            </a:r>
            <a:r>
              <a:rPr lang="en-US" altLang="ko" sz="1700" dirty="0" smtClean="0"/>
              <a:t> / media</a:t>
            </a:r>
            <a:r>
              <a:rPr lang="ko" sz="1700" dirty="0" smtClean="0"/>
              <a:t> </a:t>
            </a:r>
            <a:r>
              <a:rPr lang="ko" sz="1700" dirty="0"/>
              <a:t>module w/ Observer pattern </a:t>
            </a:r>
            <a:endParaRPr sz="2100" dirty="0"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450" y="1927200"/>
            <a:ext cx="2278144" cy="28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6571425" y="4719525"/>
            <a:ext cx="24342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dirty="0"/>
              <a:t>UI Controller</a:t>
            </a:r>
            <a:endParaRPr sz="1200" dirty="0"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75" y="2314420"/>
            <a:ext cx="2321750" cy="2230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1" name="Google Shape;241;p32"/>
          <p:cNvSpPr txBox="1">
            <a:spLocks noGrp="1"/>
          </p:cNvSpPr>
          <p:nvPr>
            <p:ph type="body" idx="1"/>
          </p:nvPr>
        </p:nvSpPr>
        <p:spPr>
          <a:xfrm>
            <a:off x="525218" y="4581600"/>
            <a:ext cx="24342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 dirty="0"/>
              <a:t>JSON  Database</a:t>
            </a:r>
            <a:endParaRPr sz="1400" dirty="0"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750" y="1927200"/>
            <a:ext cx="3319900" cy="30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>
            <a:off x="3449400" y="2512225"/>
            <a:ext cx="1460700" cy="74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" name="Google Shape;244;p32"/>
          <p:cNvCxnSpPr>
            <a:stCxn id="243" idx="3"/>
          </p:cNvCxnSpPr>
          <p:nvPr/>
        </p:nvCxnSpPr>
        <p:spPr>
          <a:xfrm>
            <a:off x="4910100" y="2883025"/>
            <a:ext cx="1737600" cy="230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2"/>
          <p:cNvSpPr/>
          <p:nvPr/>
        </p:nvSpPr>
        <p:spPr>
          <a:xfrm>
            <a:off x="2797375" y="3932225"/>
            <a:ext cx="811200" cy="896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6" name="Google Shape;246;p32"/>
          <p:cNvCxnSpPr>
            <a:stCxn id="245" idx="1"/>
          </p:cNvCxnSpPr>
          <p:nvPr/>
        </p:nvCxnSpPr>
        <p:spPr>
          <a:xfrm rot="10800000">
            <a:off x="2129875" y="3885875"/>
            <a:ext cx="667500" cy="49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 b="1"/>
              <a:t>Lesson Learned …</a:t>
            </a:r>
            <a:endParaRPr b="1"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Trade off of completeness and </a:t>
            </a:r>
            <a:r>
              <a:rPr lang="ko" b="1" dirty="0"/>
              <a:t>schedule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In order to implement everything, you may miss something important.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Things always turn out to be more difficult than expected.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50" y="2460700"/>
            <a:ext cx="2623125" cy="1476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700" y="2495550"/>
            <a:ext cx="2460952" cy="1476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5">
            <a:alphaModFix/>
          </a:blip>
          <a:srcRect r="6472"/>
          <a:stretch/>
        </p:blipFill>
        <p:spPr>
          <a:xfrm>
            <a:off x="6054400" y="2527875"/>
            <a:ext cx="2623124" cy="14022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603550" y="4261098"/>
            <a:ext cx="6048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Are we </a:t>
            </a:r>
            <a:r>
              <a:rPr lang="en-US" altLang="ko-KR" sz="2000" dirty="0"/>
              <a:t>a software architect from now on ? </a:t>
            </a:r>
            <a:r>
              <a:rPr lang="en-US" altLang="ko-KR" sz="2000" dirty="0" smtClean="0"/>
              <a:t>Already !</a:t>
            </a:r>
            <a:endParaRPr lang="en-US" alt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311700" y="4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Final product</a:t>
            </a:r>
            <a:endParaRPr b="1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25" y="1115250"/>
            <a:ext cx="3691225" cy="2936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425" y="958300"/>
            <a:ext cx="5980401" cy="37529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93000"/>
              </a:srgbClr>
            </a:outerShdw>
          </a:effectLst>
        </p:spPr>
      </p:pic>
      <p:pic>
        <p:nvPicPr>
          <p:cNvPr id="263" name="Google Shape;26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418" y="3094743"/>
            <a:ext cx="1692175" cy="1726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Overview</a:t>
            </a:r>
            <a:endParaRPr b="1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090525"/>
            <a:ext cx="85206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" dirty="0"/>
              <a:t>Three Major jobs &amp; components (</a:t>
            </a:r>
            <a:r>
              <a:rPr lang="ko" sz="1200" dirty="0">
                <a:solidFill>
                  <a:schemeClr val="accent1"/>
                </a:solidFill>
              </a:rPr>
              <a:t>UI</a:t>
            </a:r>
            <a:r>
              <a:rPr lang="ko" sz="1200" dirty="0"/>
              <a:t> + </a:t>
            </a:r>
            <a:r>
              <a:rPr lang="ko" sz="1200" dirty="0">
                <a:solidFill>
                  <a:srgbClr val="FF0000"/>
                </a:solidFill>
              </a:rPr>
              <a:t>Session </a:t>
            </a:r>
            <a:r>
              <a:rPr lang="ko" sz="1200" dirty="0"/>
              <a:t>+ </a:t>
            </a:r>
            <a:r>
              <a:rPr lang="ko" sz="1200" dirty="0">
                <a:solidFill>
                  <a:srgbClr val="38761D"/>
                </a:solidFill>
              </a:rPr>
              <a:t>Media</a:t>
            </a:r>
            <a:r>
              <a:rPr lang="ko" sz="1200" dirty="0"/>
              <a:t>)</a:t>
            </a:r>
            <a:endParaRPr sz="1200"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75" y="1577725"/>
            <a:ext cx="7559276" cy="28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832950" y="2215050"/>
            <a:ext cx="4860300" cy="6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0" name="Google Shape;70;p15"/>
          <p:cNvSpPr/>
          <p:nvPr/>
        </p:nvSpPr>
        <p:spPr>
          <a:xfrm>
            <a:off x="832950" y="2942875"/>
            <a:ext cx="1460700" cy="74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1" name="Google Shape;71;p15"/>
          <p:cNvSpPr/>
          <p:nvPr/>
        </p:nvSpPr>
        <p:spPr>
          <a:xfrm>
            <a:off x="3889075" y="2942875"/>
            <a:ext cx="2485800" cy="74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2" name="Google Shape;72;p15"/>
          <p:cNvSpPr/>
          <p:nvPr/>
        </p:nvSpPr>
        <p:spPr>
          <a:xfrm>
            <a:off x="2364475" y="2942875"/>
            <a:ext cx="1345800" cy="74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3" name="Google Shape;73;p15"/>
          <p:cNvSpPr/>
          <p:nvPr/>
        </p:nvSpPr>
        <p:spPr>
          <a:xfrm>
            <a:off x="6465225" y="2942875"/>
            <a:ext cx="1345800" cy="74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559575" y="4381850"/>
            <a:ext cx="85206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00" dirty="0"/>
              <a:t>&lt;First decomposition of overall architecture&gt;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ASRs </a:t>
            </a:r>
            <a:endParaRPr b="1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altLang="ko" b="1" dirty="0" smtClean="0"/>
              <a:t>Performance</a:t>
            </a:r>
            <a:r>
              <a:rPr lang="ko" b="1" dirty="0" smtClean="0"/>
              <a:t> </a:t>
            </a:r>
            <a:r>
              <a:rPr lang="ko" b="1" dirty="0"/>
              <a:t>QA</a:t>
            </a:r>
            <a:r>
              <a:rPr lang="ko" dirty="0"/>
              <a:t>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b="1" dirty="0"/>
              <a:t>Provides </a:t>
            </a:r>
            <a:r>
              <a:rPr lang="ko" dirty="0"/>
              <a:t>the best video quality suitable for the network situation. </a:t>
            </a:r>
            <a:br>
              <a:rPr lang="ko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b="1" dirty="0"/>
              <a:t>Availability QA</a:t>
            </a:r>
            <a:r>
              <a:rPr lang="ko" dirty="0"/>
              <a:t>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b="1" dirty="0"/>
              <a:t>Maintain </a:t>
            </a:r>
            <a:r>
              <a:rPr lang="ko" dirty="0"/>
              <a:t>stable video call under amount of network jitter</a:t>
            </a:r>
            <a:br>
              <a:rPr lang="ko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b="1" dirty="0"/>
              <a:t>Availability QA</a:t>
            </a:r>
            <a:r>
              <a:rPr lang="ko" dirty="0"/>
              <a:t>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b="1" dirty="0"/>
              <a:t>Maintain </a:t>
            </a:r>
            <a:r>
              <a:rPr lang="ko" dirty="0"/>
              <a:t>stable video call under amount of packet / data loss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Key design decisions</a:t>
            </a:r>
            <a:endParaRPr b="1"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b="1" dirty="0"/>
              <a:t>ASR1:</a:t>
            </a:r>
            <a:r>
              <a:rPr lang="ko" dirty="0"/>
              <a:t> Use STAR (Client-server) media network w/ GStreamer </a:t>
            </a:r>
            <a:r>
              <a:rPr lang="ko" dirty="0" smtClean="0"/>
              <a:t>library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b="1" dirty="0"/>
              <a:t>ASR1:</a:t>
            </a:r>
            <a:r>
              <a:rPr lang="ko" dirty="0"/>
              <a:t> Dynamic video quality changes in network capacity changes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b="1" dirty="0"/>
              <a:t>ASR2, 3:</a:t>
            </a:r>
            <a:r>
              <a:rPr lang="ko" dirty="0"/>
              <a:t> Detect &amp; handle Jitter / Drop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Key Design Decision #1 : Use STAR media network</a:t>
            </a:r>
            <a:endParaRPr b="1"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Benefits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More available network capacity than MESH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Easy server management both </a:t>
            </a:r>
            <a:r>
              <a:rPr lang="ko" dirty="0" smtClean="0"/>
              <a:t>session </a:t>
            </a:r>
            <a:r>
              <a:rPr lang="en-US" altLang="ko" dirty="0" smtClean="0"/>
              <a:t>and</a:t>
            </a:r>
            <a:r>
              <a:rPr lang="ko" dirty="0" smtClean="0"/>
              <a:t> </a:t>
            </a:r>
            <a:r>
              <a:rPr lang="ko" dirty="0"/>
              <a:t>media</a:t>
            </a:r>
            <a:br>
              <a:rPr lang="ko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Challenges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Server need composite video and mix audio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May cause more media latency</a:t>
            </a:r>
            <a:endParaRPr dirty="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23094"/>
          <a:stretch/>
        </p:blipFill>
        <p:spPr>
          <a:xfrm>
            <a:off x="5932312" y="1100875"/>
            <a:ext cx="2327400" cy="18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609" y="3081375"/>
            <a:ext cx="3578817" cy="18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258574" y="449836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※ MESH </a:t>
            </a:r>
            <a:r>
              <a:rPr lang="en-US" altLang="ko-KR" sz="1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: every </a:t>
            </a:r>
            <a:r>
              <a:rPr lang="en-US" altLang="ko-KR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Light" panose="020B0600000101010101" pitchFamily="50" charset="-127"/>
                <a:ea typeface="LG스마트체 Light" panose="020B0600000101010101" pitchFamily="50" charset="-127"/>
              </a:rPr>
              <a:t>device is directly connected to every other device in the network.</a:t>
            </a:r>
            <a:endParaRPr lang="ko-KR" altLang="en-US" sz="1200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스마트체 Light" panose="020B0600000101010101" pitchFamily="50" charset="-127"/>
              <a:ea typeface="LG스마트체 Light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Key Design Decision #1 : Use STAR media network</a:t>
            </a:r>
            <a:endParaRPr b="1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Experiments results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STAR use </a:t>
            </a:r>
            <a:r>
              <a:rPr lang="ko" b="1" dirty="0"/>
              <a:t>less </a:t>
            </a:r>
            <a:r>
              <a:rPr lang="ko" dirty="0"/>
              <a:t>network capacity than MESH (eg. </a:t>
            </a:r>
            <a:r>
              <a:rPr lang="ko" dirty="0" smtClean="0"/>
              <a:t>10</a:t>
            </a:r>
            <a:r>
              <a:rPr lang="en-US" altLang="ko" dirty="0" smtClean="0"/>
              <a:t> </a:t>
            </a:r>
            <a:r>
              <a:rPr lang="en-US" altLang="ko" dirty="0" smtClean="0"/>
              <a:t>persons</a:t>
            </a:r>
            <a:r>
              <a:rPr lang="ko" dirty="0" smtClean="0"/>
              <a:t> </a:t>
            </a:r>
            <a:r>
              <a:rPr lang="ko" dirty="0"/>
              <a:t>for 90 Mbps vs 20 Mbps for same video)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GStreamer library integration for </a:t>
            </a:r>
            <a:r>
              <a:rPr lang="ko" b="1" dirty="0"/>
              <a:t>media composite </a:t>
            </a:r>
            <a:r>
              <a:rPr lang="ko" dirty="0"/>
              <a:t>is feasible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No noticeable media latency in the evaluation environment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dirty="0"/>
              <a:t/>
            </a:r>
            <a:br>
              <a:rPr lang="ko" dirty="0"/>
            </a:br>
            <a:endParaRPr dirty="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325" y="2610054"/>
            <a:ext cx="1761170" cy="21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950" y="2584005"/>
            <a:ext cx="2540662" cy="220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954910" y="4763655"/>
            <a:ext cx="2088000" cy="250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dirty="0"/>
              <a:t>Video latency test using GStreamer CLI</a:t>
            </a:r>
            <a:endParaRPr sz="800"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6376467" y="4751392"/>
            <a:ext cx="2088000" cy="301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dirty="0"/>
              <a:t>Audio latency test using GStreamer CLI</a:t>
            </a:r>
            <a:endParaRPr sz="800" dirty="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000" y="2649080"/>
            <a:ext cx="3000751" cy="20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1173005" y="4776679"/>
            <a:ext cx="2674677" cy="250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 dirty="0"/>
              <a:t>We developed GStreamer CLI test tool using python</a:t>
            </a:r>
            <a:endParaRPr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" y="1632676"/>
            <a:ext cx="8005626" cy="30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Key Design Decision #1 : Use STAR media network</a:t>
            </a:r>
            <a:endParaRPr b="1"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Media composite / mix module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5314650" y="3212975"/>
            <a:ext cx="860100" cy="46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5388125" y="3673175"/>
            <a:ext cx="1797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</a:rPr>
              <a:t>Media compositor</a:t>
            </a:r>
            <a:endParaRPr sz="1100" b="1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</a:rPr>
              <a:t>(Server)</a:t>
            </a:r>
            <a:endParaRPr sz="1100" b="1">
              <a:solidFill>
                <a:srgbClr val="38761D"/>
              </a:solidFill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203950" y="3080050"/>
            <a:ext cx="2844300" cy="1273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388125" y="2784950"/>
            <a:ext cx="1797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</a:rPr>
              <a:t>GStreamer Integration</a:t>
            </a:r>
            <a:endParaRPr sz="1100" b="1">
              <a:solidFill>
                <a:srgbClr val="38761D"/>
              </a:solidFill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1013350" y="3133875"/>
            <a:ext cx="3339000" cy="1273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1229560" y="2838775"/>
            <a:ext cx="2109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</a:rPr>
              <a:t>GStreamer Integration</a:t>
            </a:r>
            <a:endParaRPr sz="1100" b="1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2320" b="1"/>
              <a:t>Key Design Decision #2 : Dynamic Video Quality Changes</a:t>
            </a:r>
            <a:endParaRPr sz="222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 b="1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Benefits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Maintains call under poor network capacity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Provides best quality video (bitrate)</a:t>
            </a:r>
            <a:br>
              <a:rPr lang="ko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/>
              <a:t>Challenges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How to decide </a:t>
            </a:r>
            <a:r>
              <a:rPr lang="ko" u="sng" dirty="0"/>
              <a:t>proper video quality </a:t>
            </a:r>
            <a:endParaRPr u="sng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 dirty="0"/>
              <a:t>How to decide </a:t>
            </a:r>
            <a:r>
              <a:rPr lang="ko" u="sng" dirty="0"/>
              <a:t>condition to change video quality</a:t>
            </a:r>
            <a:endParaRPr u="sng"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t="8223" r="46311"/>
          <a:stretch/>
        </p:blipFill>
        <p:spPr>
          <a:xfrm>
            <a:off x="5659425" y="1152475"/>
            <a:ext cx="3172876" cy="35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765</Words>
  <Application>Microsoft Office PowerPoint</Application>
  <PresentationFormat>화면 슬라이드 쇼(16:9)</PresentationFormat>
  <Paragraphs>139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LG스마트체 Light</vt:lpstr>
      <vt:lpstr>맑은 고딕</vt:lpstr>
      <vt:lpstr>Arial</vt:lpstr>
      <vt:lpstr>Simple Light</vt:lpstr>
      <vt:lpstr>AONE</vt:lpstr>
      <vt:lpstr>Contents</vt:lpstr>
      <vt:lpstr>Overview</vt:lpstr>
      <vt:lpstr>ASRs </vt:lpstr>
      <vt:lpstr>Key design decisions</vt:lpstr>
      <vt:lpstr>Key Design Decision #1 : Use STAR media network</vt:lpstr>
      <vt:lpstr>Key Design Decision #1 : Use STAR media network</vt:lpstr>
      <vt:lpstr>Key Design Decision #1 : Use STAR media network</vt:lpstr>
      <vt:lpstr>Key Design Decision #2 : Dynamic Video Quality Changes </vt:lpstr>
      <vt:lpstr>Key Design Decision #2 : Dynamic Video Quality Changes</vt:lpstr>
      <vt:lpstr>Key Design Decision #2 : Dynamic Video Quality Changes</vt:lpstr>
      <vt:lpstr>Key Design Decision #2 : Dynamic Video Quality Changes</vt:lpstr>
      <vt:lpstr>Key Design Decision #3 : Detect &amp; handle Jitter / Drop</vt:lpstr>
      <vt:lpstr>Key Design Decision #3 : Detect &amp; handle Jitter / Drop </vt:lpstr>
      <vt:lpstr>Key Design Decision #3 : Detect &amp; handle Jitter / Drop</vt:lpstr>
      <vt:lpstr>Key Design Decision #3 : Detect &amp; handle Jitter / Drop</vt:lpstr>
      <vt:lpstr>Other design decisions</vt:lpstr>
      <vt:lpstr>Lesson Learned</vt:lpstr>
      <vt:lpstr>Lesson Learned : What didn’t go well</vt:lpstr>
      <vt:lpstr>Lesson Learned : What worked well</vt:lpstr>
      <vt:lpstr>Lesson Learned …</vt:lpstr>
      <vt:lpstr>Final product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AONE</dc:title>
  <dc:creator>이창주/책임연구원/PRI 공정SW플랫폼개발Task(changju.rhee@lge.com)</dc:creator>
  <cp:lastModifiedBy>이창주/파트장/PRI H Task(changju.rhee@lge.com)</cp:lastModifiedBy>
  <cp:revision>20</cp:revision>
  <dcterms:modified xsi:type="dcterms:W3CDTF">2023-07-13T05:47:30Z</dcterms:modified>
</cp:coreProperties>
</file>